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6858000" cx="12192000"/>
  <p:notesSz cx="6858000" cy="9144000"/>
  <p:embeddedFontLst>
    <p:embeddedFont>
      <p:font typeface="Arim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1" roundtripDataSignature="AMtx7mjmUwzoNVZalD4IPxXtmRFDO3Yh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9746589-6FC0-4B47-B15D-BEF73280D4DA}">
  <a:tblStyle styleId="{29746589-6FC0-4B47-B15D-BEF73280D4D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imo-boldItalic.fntdata"/><Relationship Id="rId20" Type="http://schemas.openxmlformats.org/officeDocument/2006/relationships/slide" Target="slides/slide14.xml"/><Relationship Id="rId41" Type="http://customschemas.google.com/relationships/presentationmetadata" Target="meta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Arimo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Arimo-italic.fntdata"/><Relationship Id="rId16" Type="http://schemas.openxmlformats.org/officeDocument/2006/relationships/slide" Target="slides/slide10.xml"/><Relationship Id="rId38" Type="http://schemas.openxmlformats.org/officeDocument/2006/relationships/font" Target="fonts/Arim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Application of upcoming content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homework is implementing a panorama from start to finish!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Recompute the model using ALL of the inlier points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Ignores outliers, robust to noice</a:t>
            </a:r>
            <a:endParaRPr/>
          </a:p>
        </p:txBody>
      </p:sp>
      <p:sp>
        <p:nvSpPr>
          <p:cNvPr id="186" name="Google Shape;18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familiar concept &amp; the focus of the next homework!</a:t>
            </a:r>
            <a:endParaRPr/>
          </a:p>
        </p:txBody>
      </p:sp>
      <p:sp>
        <p:nvSpPr>
          <p:cNvPr id="238" name="Google Shape;23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 we stitch together two completely different images?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can we seamlessly stitch them together?</a:t>
            </a:r>
            <a:endParaRPr/>
          </a:p>
        </p:txBody>
      </p:sp>
      <p:sp>
        <p:nvSpPr>
          <p:cNvPr id="245" name="Google Shape;245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shared keypoints throughout the image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Where are the keypoints the same, and how do we fit them together?</a:t>
            </a:r>
            <a:endParaRPr/>
          </a:p>
        </p:txBody>
      </p:sp>
      <p:sp>
        <p:nvSpPr>
          <p:cNvPr id="251" name="Google Shape;251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 we find these lines?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 we determine which keypoints correspond?</a:t>
            </a:r>
            <a:endParaRPr/>
          </a:p>
        </p:txBody>
      </p:sp>
      <p:sp>
        <p:nvSpPr>
          <p:cNvPr id="268" name="Google Shape;268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 we know if keypoints match up?</a:t>
            </a:r>
            <a:endParaRPr/>
          </a:p>
        </p:txBody>
      </p:sp>
      <p:sp>
        <p:nvSpPr>
          <p:cNvPr id="308" name="Google Shape;308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Something as simple as Euclidean distance!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lower distance, more similar keypoints!</a:t>
            </a:r>
            <a:endParaRPr/>
          </a:p>
        </p:txBody>
      </p:sp>
      <p:sp>
        <p:nvSpPr>
          <p:cNvPr id="326" name="Google Shape;326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p1 are all of the keypoint matches: the rows correspond to points in image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Refine with RANSAC</a:t>
            </a:r>
            <a:endParaRPr/>
          </a:p>
        </p:txBody>
      </p:sp>
      <p:sp>
        <p:nvSpPr>
          <p:cNvPr id="400" name="Google Shape;400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After transformation, which keypoints are close to the keypoints in the other image?</a:t>
            </a:r>
            <a:endParaRPr/>
          </a:p>
        </p:txBody>
      </p:sp>
      <p:sp>
        <p:nvSpPr>
          <p:cNvPr id="447" name="Google Shape;447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reliable points that you can use to identify an object in different regions</a:t>
            </a:r>
            <a:endParaRPr/>
          </a:p>
        </p:txBody>
      </p:sp>
      <p:sp>
        <p:nvSpPr>
          <p:cNvPr id="77" name="Google Shape;7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gradient change in both directions: how we define a corner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Harris: scale matters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H-L: getting keypoints and scale of keypoints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DoG: what has large impact at a certain scale?</a:t>
            </a:r>
            <a:endParaRPr/>
          </a:p>
        </p:txBody>
      </p:sp>
      <p:sp>
        <p:nvSpPr>
          <p:cNvPr id="95" name="Google Shape;9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 we describe this information?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region can be described using the SIFT description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rotate the entire image and gradients wrt dominant gradient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Direction of gradient in surrounding pixels of keypoint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HOG is used to describe entire regions instead of just keypoints</a:t>
            </a:r>
            <a:endParaRPr/>
          </a:p>
        </p:txBody>
      </p:sp>
      <p:sp>
        <p:nvSpPr>
          <p:cNvPr id="108" name="Google Shape;108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RANSAC: fit a model to points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find two points to form a hypothesis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Find inliers to hypothesis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Save the model with the maximum number of inliers</a:t>
            </a:r>
            <a:endParaRPr/>
          </a:p>
        </p:txBody>
      </p:sp>
      <p:sp>
        <p:nvSpPr>
          <p:cNvPr id="119" name="Google Shape;11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anford_logo.gif" id="19" name="Google Shape;19;p32"/>
          <p:cNvPicPr preferRelativeResize="0"/>
          <p:nvPr/>
        </p:nvPicPr>
        <p:blipFill rotWithShape="1">
          <a:blip r:embed="rId2">
            <a:alphaModFix amt="50000"/>
          </a:blip>
          <a:srcRect b="0" l="0" r="42816" t="26774"/>
          <a:stretch/>
        </p:blipFill>
        <p:spPr>
          <a:xfrm>
            <a:off x="6525987" y="0"/>
            <a:ext cx="4851927" cy="432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2"/>
          <p:cNvSpPr txBox="1"/>
          <p:nvPr>
            <p:ph type="ctrTitle"/>
          </p:nvPr>
        </p:nvSpPr>
        <p:spPr>
          <a:xfrm>
            <a:off x="620486" y="2130426"/>
            <a:ext cx="10657114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2"/>
          <p:cNvSpPr txBox="1"/>
          <p:nvPr>
            <p:ph idx="1" type="subTitle"/>
          </p:nvPr>
        </p:nvSpPr>
        <p:spPr>
          <a:xfrm>
            <a:off x="620486" y="3886200"/>
            <a:ext cx="9742714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1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1"/>
          <p:cNvSpPr txBox="1"/>
          <p:nvPr>
            <p:ph idx="1" type="body"/>
          </p:nvPr>
        </p:nvSpPr>
        <p:spPr>
          <a:xfrm rot="5400000">
            <a:off x="3634354" y="-1424553"/>
            <a:ext cx="4525963" cy="105754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2"/>
          <p:cNvSpPr txBox="1"/>
          <p:nvPr>
            <p:ph type="title"/>
          </p:nvPr>
        </p:nvSpPr>
        <p:spPr>
          <a:xfrm rot="5400000">
            <a:off x="6729866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42"/>
          <p:cNvSpPr txBox="1"/>
          <p:nvPr>
            <p:ph idx="1" type="body"/>
          </p:nvPr>
        </p:nvSpPr>
        <p:spPr>
          <a:xfrm rot="5400000">
            <a:off x="1338715" y="-454477"/>
            <a:ext cx="5851525" cy="7309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3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3"/>
          <p:cNvSpPr txBox="1"/>
          <p:nvPr>
            <p:ph idx="1" type="body"/>
          </p:nvPr>
        </p:nvSpPr>
        <p:spPr>
          <a:xfrm>
            <a:off x="609600" y="1600201"/>
            <a:ext cx="105754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4"/>
          <p:cNvSpPr txBox="1"/>
          <p:nvPr>
            <p:ph type="title"/>
          </p:nvPr>
        </p:nvSpPr>
        <p:spPr>
          <a:xfrm>
            <a:off x="587830" y="4406901"/>
            <a:ext cx="10303328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4"/>
          <p:cNvSpPr txBox="1"/>
          <p:nvPr>
            <p:ph idx="1" type="body"/>
          </p:nvPr>
        </p:nvSpPr>
        <p:spPr>
          <a:xfrm>
            <a:off x="587830" y="2906713"/>
            <a:ext cx="10303328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5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5"/>
          <p:cNvSpPr txBox="1"/>
          <p:nvPr>
            <p:ph idx="1" type="body"/>
          </p:nvPr>
        </p:nvSpPr>
        <p:spPr>
          <a:xfrm>
            <a:off x="609600" y="1600201"/>
            <a:ext cx="52033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35"/>
          <p:cNvSpPr txBox="1"/>
          <p:nvPr>
            <p:ph idx="2" type="body"/>
          </p:nvPr>
        </p:nvSpPr>
        <p:spPr>
          <a:xfrm>
            <a:off x="5959928" y="1600201"/>
            <a:ext cx="5197927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6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6"/>
          <p:cNvSpPr txBox="1"/>
          <p:nvPr>
            <p:ph idx="1" type="body"/>
          </p:nvPr>
        </p:nvSpPr>
        <p:spPr>
          <a:xfrm>
            <a:off x="609600" y="1535113"/>
            <a:ext cx="5040086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5" name="Google Shape;35;p36"/>
          <p:cNvSpPr txBox="1"/>
          <p:nvPr>
            <p:ph idx="2" type="body"/>
          </p:nvPr>
        </p:nvSpPr>
        <p:spPr>
          <a:xfrm>
            <a:off x="609600" y="2174875"/>
            <a:ext cx="5040086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36" name="Google Shape;36;p36"/>
          <p:cNvSpPr txBox="1"/>
          <p:nvPr>
            <p:ph idx="3" type="body"/>
          </p:nvPr>
        </p:nvSpPr>
        <p:spPr>
          <a:xfrm>
            <a:off x="5801481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7" name="Google Shape;37;p36"/>
          <p:cNvSpPr txBox="1"/>
          <p:nvPr>
            <p:ph idx="4" type="body"/>
          </p:nvPr>
        </p:nvSpPr>
        <p:spPr>
          <a:xfrm>
            <a:off x="5801481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7"/>
          <p:cNvSpPr txBox="1"/>
          <p:nvPr>
            <p:ph type="title"/>
          </p:nvPr>
        </p:nvSpPr>
        <p:spPr>
          <a:xfrm>
            <a:off x="609601" y="274638"/>
            <a:ext cx="10412186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9"/>
          <p:cNvSpPr txBox="1"/>
          <p:nvPr>
            <p:ph type="title"/>
          </p:nvPr>
        </p:nvSpPr>
        <p:spPr>
          <a:xfrm>
            <a:off x="609601" y="273050"/>
            <a:ext cx="3521528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9"/>
          <p:cNvSpPr txBox="1"/>
          <p:nvPr>
            <p:ph idx="1" type="body"/>
          </p:nvPr>
        </p:nvSpPr>
        <p:spPr>
          <a:xfrm>
            <a:off x="4376058" y="273051"/>
            <a:ext cx="6841672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4" name="Google Shape;44;p39"/>
          <p:cNvSpPr txBox="1"/>
          <p:nvPr>
            <p:ph idx="2" type="body"/>
          </p:nvPr>
        </p:nvSpPr>
        <p:spPr>
          <a:xfrm>
            <a:off x="609601" y="1435101"/>
            <a:ext cx="3521528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0"/>
          <p:cNvSpPr txBox="1"/>
          <p:nvPr>
            <p:ph type="title"/>
          </p:nvPr>
        </p:nvSpPr>
        <p:spPr>
          <a:xfrm>
            <a:off x="702129" y="4800600"/>
            <a:ext cx="1014004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40"/>
          <p:cNvSpPr/>
          <p:nvPr>
            <p:ph idx="2" type="pic"/>
          </p:nvPr>
        </p:nvSpPr>
        <p:spPr>
          <a:xfrm>
            <a:off x="702129" y="612775"/>
            <a:ext cx="1014004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40"/>
          <p:cNvSpPr txBox="1"/>
          <p:nvPr>
            <p:ph idx="1" type="body"/>
          </p:nvPr>
        </p:nvSpPr>
        <p:spPr>
          <a:xfrm>
            <a:off x="702129" y="5367338"/>
            <a:ext cx="10140042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1"/>
          <p:cNvSpPr/>
          <p:nvPr/>
        </p:nvSpPr>
        <p:spPr>
          <a:xfrm>
            <a:off x="11452718" y="1"/>
            <a:ext cx="739282" cy="6858000"/>
          </a:xfrm>
          <a:prstGeom prst="rect">
            <a:avLst/>
          </a:prstGeom>
          <a:solidFill>
            <a:srgbClr val="85000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222222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1" name="Google Shape;11;p31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31"/>
          <p:cNvSpPr txBox="1"/>
          <p:nvPr>
            <p:ph idx="1" type="body"/>
          </p:nvPr>
        </p:nvSpPr>
        <p:spPr>
          <a:xfrm>
            <a:off x="609600" y="1600201"/>
            <a:ext cx="105754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1"/>
          <p:cNvSpPr txBox="1"/>
          <p:nvPr/>
        </p:nvSpPr>
        <p:spPr>
          <a:xfrm rot="5400000">
            <a:off x="10035304" y="3163692"/>
            <a:ext cx="3589867" cy="3539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Linear Algebra Review</a:t>
            </a:r>
            <a:endParaRPr/>
          </a:p>
        </p:txBody>
      </p:sp>
      <p:sp>
        <p:nvSpPr>
          <p:cNvPr id="14" name="Google Shape;14;p31"/>
          <p:cNvSpPr txBox="1"/>
          <p:nvPr/>
        </p:nvSpPr>
        <p:spPr>
          <a:xfrm>
            <a:off x="609600" y="6434241"/>
            <a:ext cx="423186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Stanford University</a:t>
            </a:r>
            <a:endParaRPr/>
          </a:p>
        </p:txBody>
      </p:sp>
      <p:sp>
        <p:nvSpPr>
          <p:cNvPr id="15" name="Google Shape;15;p31"/>
          <p:cNvSpPr txBox="1"/>
          <p:nvPr/>
        </p:nvSpPr>
        <p:spPr>
          <a:xfrm rot="5400000">
            <a:off x="11085491" y="4879453"/>
            <a:ext cx="14741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27-Sep-2018</a:t>
            </a:r>
            <a:endParaRPr/>
          </a:p>
        </p:txBody>
      </p:sp>
      <p:pic>
        <p:nvPicPr>
          <p:cNvPr id="16" name="Google Shape;16;p3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558814" y="155122"/>
            <a:ext cx="518885" cy="116749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1"/>
          <p:cNvSpPr txBox="1"/>
          <p:nvPr/>
        </p:nvSpPr>
        <p:spPr>
          <a:xfrm>
            <a:off x="11452718" y="6243891"/>
            <a:ext cx="739282" cy="379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"/>
          <p:cNvSpPr txBox="1"/>
          <p:nvPr>
            <p:ph type="ctrTitle"/>
          </p:nvPr>
        </p:nvSpPr>
        <p:spPr>
          <a:xfrm>
            <a:off x="832757" y="2024743"/>
            <a:ext cx="9176482" cy="13992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Keypoint Application: Panorama</a:t>
            </a:r>
            <a:endParaRPr/>
          </a:p>
        </p:txBody>
      </p:sp>
      <p:sp>
        <p:nvSpPr>
          <p:cNvPr id="61" name="Google Shape;61;p1"/>
          <p:cNvSpPr txBox="1"/>
          <p:nvPr>
            <p:ph idx="1" type="subTitle"/>
          </p:nvPr>
        </p:nvSpPr>
        <p:spPr>
          <a:xfrm>
            <a:off x="832757" y="3692093"/>
            <a:ext cx="8833582" cy="12724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Juan Carlos Niebles and Adrien Gaidon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Stanford Vision and Learning Lab</a:t>
            </a:r>
            <a:endParaRPr/>
          </a:p>
        </p:txBody>
      </p:sp>
      <p:sp>
        <p:nvSpPr>
          <p:cNvPr id="62" name="Google Shape;62;p1"/>
          <p:cNvSpPr txBox="1"/>
          <p:nvPr/>
        </p:nvSpPr>
        <p:spPr>
          <a:xfrm>
            <a:off x="832757" y="5229816"/>
            <a:ext cx="8833582" cy="12724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Slides by Anooshree Sengupta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RANSAC – algorithm for model fitting</a:t>
            </a:r>
            <a:endParaRPr/>
          </a:p>
        </p:txBody>
      </p:sp>
      <p:sp>
        <p:nvSpPr>
          <p:cNvPr id="189" name="Google Shape;189;p10"/>
          <p:cNvSpPr txBox="1"/>
          <p:nvPr>
            <p:ph idx="1" type="body"/>
          </p:nvPr>
        </p:nvSpPr>
        <p:spPr>
          <a:xfrm>
            <a:off x="609601" y="1600201"/>
            <a:ext cx="54864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Repeat n times: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Sample and form hypothesis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Find number of inliers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b="1" lang="en-US"/>
              <a:t>If max_inliers, save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Recompute model on inliers</a:t>
            </a:r>
            <a:endParaRPr/>
          </a:p>
        </p:txBody>
      </p:sp>
      <p:cxnSp>
        <p:nvCxnSpPr>
          <p:cNvPr id="190" name="Google Shape;190;p10"/>
          <p:cNvCxnSpPr/>
          <p:nvPr/>
        </p:nvCxnSpPr>
        <p:spPr>
          <a:xfrm rot="10800000">
            <a:off x="6458673" y="1921398"/>
            <a:ext cx="0" cy="3553428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1" name="Google Shape;191;p10"/>
          <p:cNvCxnSpPr/>
          <p:nvPr/>
        </p:nvCxnSpPr>
        <p:spPr>
          <a:xfrm>
            <a:off x="6458673" y="5474826"/>
            <a:ext cx="4120588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2" name="Google Shape;192;p10"/>
          <p:cNvSpPr/>
          <p:nvPr/>
        </p:nvSpPr>
        <p:spPr>
          <a:xfrm>
            <a:off x="6956385" y="4560425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0"/>
          <p:cNvSpPr/>
          <p:nvPr/>
        </p:nvSpPr>
        <p:spPr>
          <a:xfrm>
            <a:off x="7467601" y="3347978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0"/>
          <p:cNvSpPr/>
          <p:nvPr/>
        </p:nvSpPr>
        <p:spPr>
          <a:xfrm>
            <a:off x="8198735" y="3564040"/>
            <a:ext cx="81022" cy="81022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0"/>
          <p:cNvSpPr/>
          <p:nvPr/>
        </p:nvSpPr>
        <p:spPr>
          <a:xfrm>
            <a:off x="8273970" y="290800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0"/>
          <p:cNvSpPr/>
          <p:nvPr/>
        </p:nvSpPr>
        <p:spPr>
          <a:xfrm>
            <a:off x="8819909" y="2643720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0"/>
          <p:cNvSpPr/>
          <p:nvPr/>
        </p:nvSpPr>
        <p:spPr>
          <a:xfrm>
            <a:off x="9284825" y="2724742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0"/>
          <p:cNvSpPr/>
          <p:nvPr/>
        </p:nvSpPr>
        <p:spPr>
          <a:xfrm>
            <a:off x="7689449" y="4313854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0"/>
          <p:cNvSpPr/>
          <p:nvPr/>
        </p:nvSpPr>
        <p:spPr>
          <a:xfrm>
            <a:off x="8983885" y="3938025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0"/>
          <p:cNvSpPr/>
          <p:nvPr/>
        </p:nvSpPr>
        <p:spPr>
          <a:xfrm>
            <a:off x="9064907" y="202723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0"/>
          <p:cNvSpPr/>
          <p:nvPr/>
        </p:nvSpPr>
        <p:spPr>
          <a:xfrm>
            <a:off x="9749743" y="2122312"/>
            <a:ext cx="81022" cy="81022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0"/>
          <p:cNvSpPr/>
          <p:nvPr/>
        </p:nvSpPr>
        <p:spPr>
          <a:xfrm>
            <a:off x="8789045" y="3153579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0"/>
          <p:cNvSpPr/>
          <p:nvPr/>
        </p:nvSpPr>
        <p:spPr>
          <a:xfrm>
            <a:off x="6728750" y="5195459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0"/>
          <p:cNvSpPr/>
          <p:nvPr/>
        </p:nvSpPr>
        <p:spPr>
          <a:xfrm>
            <a:off x="7394295" y="4706426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5" name="Google Shape;205;p10"/>
          <p:cNvCxnSpPr/>
          <p:nvPr/>
        </p:nvCxnSpPr>
        <p:spPr>
          <a:xfrm flipH="1" rot="10800000">
            <a:off x="6825205" y="1996896"/>
            <a:ext cx="3646025" cy="3402956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06" name="Google Shape;206;p10"/>
          <p:cNvCxnSpPr/>
          <p:nvPr/>
        </p:nvCxnSpPr>
        <p:spPr>
          <a:xfrm flipH="1" rot="10800000">
            <a:off x="6350644" y="1492612"/>
            <a:ext cx="3646025" cy="3402956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07" name="Google Shape;207;p10"/>
          <p:cNvCxnSpPr/>
          <p:nvPr/>
        </p:nvCxnSpPr>
        <p:spPr>
          <a:xfrm flipH="1" rot="10800000">
            <a:off x="6632294" y="1701479"/>
            <a:ext cx="3646025" cy="3402956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1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RANSAC – algorithm for model fitting</a:t>
            </a:r>
            <a:endParaRPr/>
          </a:p>
        </p:txBody>
      </p:sp>
      <p:sp>
        <p:nvSpPr>
          <p:cNvPr id="213" name="Google Shape;213;p11"/>
          <p:cNvSpPr txBox="1"/>
          <p:nvPr>
            <p:ph idx="1" type="body"/>
          </p:nvPr>
        </p:nvSpPr>
        <p:spPr>
          <a:xfrm>
            <a:off x="609601" y="1600201"/>
            <a:ext cx="54864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Repeat n times: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Sample and form hypothesis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Find number of inliers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max_inliers, save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lang="en-US"/>
              <a:t>Recompute model on inliers</a:t>
            </a:r>
            <a:endParaRPr/>
          </a:p>
        </p:txBody>
      </p:sp>
      <p:cxnSp>
        <p:nvCxnSpPr>
          <p:cNvPr id="214" name="Google Shape;214;p11"/>
          <p:cNvCxnSpPr/>
          <p:nvPr/>
        </p:nvCxnSpPr>
        <p:spPr>
          <a:xfrm rot="10800000">
            <a:off x="6458673" y="1921398"/>
            <a:ext cx="0" cy="3553428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5" name="Google Shape;215;p11"/>
          <p:cNvCxnSpPr/>
          <p:nvPr/>
        </p:nvCxnSpPr>
        <p:spPr>
          <a:xfrm>
            <a:off x="6458673" y="5474826"/>
            <a:ext cx="4120588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16" name="Google Shape;216;p11"/>
          <p:cNvSpPr/>
          <p:nvPr/>
        </p:nvSpPr>
        <p:spPr>
          <a:xfrm>
            <a:off x="6956385" y="4560425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1"/>
          <p:cNvSpPr/>
          <p:nvPr/>
        </p:nvSpPr>
        <p:spPr>
          <a:xfrm>
            <a:off x="7467601" y="3347978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1"/>
          <p:cNvSpPr/>
          <p:nvPr/>
        </p:nvSpPr>
        <p:spPr>
          <a:xfrm>
            <a:off x="8198735" y="3564040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1"/>
          <p:cNvSpPr/>
          <p:nvPr/>
        </p:nvSpPr>
        <p:spPr>
          <a:xfrm>
            <a:off x="8273970" y="290800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1"/>
          <p:cNvSpPr/>
          <p:nvPr/>
        </p:nvSpPr>
        <p:spPr>
          <a:xfrm>
            <a:off x="8819909" y="2643720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11"/>
          <p:cNvSpPr/>
          <p:nvPr/>
        </p:nvSpPr>
        <p:spPr>
          <a:xfrm>
            <a:off x="9284825" y="2724742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11"/>
          <p:cNvSpPr/>
          <p:nvPr/>
        </p:nvSpPr>
        <p:spPr>
          <a:xfrm>
            <a:off x="7689449" y="4313854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11"/>
          <p:cNvSpPr/>
          <p:nvPr/>
        </p:nvSpPr>
        <p:spPr>
          <a:xfrm>
            <a:off x="8983885" y="3938025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11"/>
          <p:cNvSpPr/>
          <p:nvPr/>
        </p:nvSpPr>
        <p:spPr>
          <a:xfrm>
            <a:off x="9064907" y="202723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11"/>
          <p:cNvSpPr/>
          <p:nvPr/>
        </p:nvSpPr>
        <p:spPr>
          <a:xfrm>
            <a:off x="9749743" y="2122312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11"/>
          <p:cNvSpPr/>
          <p:nvPr/>
        </p:nvSpPr>
        <p:spPr>
          <a:xfrm>
            <a:off x="8789045" y="3153579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11"/>
          <p:cNvSpPr/>
          <p:nvPr/>
        </p:nvSpPr>
        <p:spPr>
          <a:xfrm>
            <a:off x="6728750" y="5195459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1"/>
          <p:cNvSpPr/>
          <p:nvPr/>
        </p:nvSpPr>
        <p:spPr>
          <a:xfrm>
            <a:off x="7394295" y="4706426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9" name="Google Shape;229;p11"/>
          <p:cNvCxnSpPr/>
          <p:nvPr/>
        </p:nvCxnSpPr>
        <p:spPr>
          <a:xfrm flipH="1" rot="10800000">
            <a:off x="6597570" y="1747777"/>
            <a:ext cx="3426106" cy="3528704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235" name="Google Shape;235;p12"/>
          <p:cNvSpPr txBox="1"/>
          <p:nvPr>
            <p:ph idx="1" type="body"/>
          </p:nvPr>
        </p:nvSpPr>
        <p:spPr>
          <a:xfrm>
            <a:off x="609600" y="1600201"/>
            <a:ext cx="105754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Quick review of keypoints and RANSAC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Panorama formulation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Matching corresponding keypoints</a:t>
            </a:r>
            <a:endParaRPr>
              <a:solidFill>
                <a:srgbClr val="7F7F7F"/>
              </a:solidFill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Stitching images together with affine transformation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Panorama</a:t>
            </a:r>
            <a:endParaRPr/>
          </a:p>
        </p:txBody>
      </p:sp>
      <p:pic>
        <p:nvPicPr>
          <p:cNvPr id="241" name="Google Shape;24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19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70013" y="2037146"/>
            <a:ext cx="5530804" cy="36453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4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Panorama</a:t>
            </a:r>
            <a:endParaRPr/>
          </a:p>
        </p:txBody>
      </p:sp>
      <p:pic>
        <p:nvPicPr>
          <p:cNvPr descr="A large building&#10;&#10;Description automatically generated" id="248" name="Google Shape;248;p1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874" t="1215"/>
          <a:stretch/>
        </p:blipFill>
        <p:spPr>
          <a:xfrm>
            <a:off x="779477" y="1597307"/>
            <a:ext cx="10054427" cy="4470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5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Key insight: leverage corresponding keypoints</a:t>
            </a:r>
            <a:endParaRPr/>
          </a:p>
        </p:txBody>
      </p:sp>
      <p:pic>
        <p:nvPicPr>
          <p:cNvPr id="254" name="Google Shape;25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19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70013" y="2037146"/>
            <a:ext cx="5530804" cy="364530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5"/>
          <p:cNvSpPr/>
          <p:nvPr/>
        </p:nvSpPr>
        <p:spPr>
          <a:xfrm>
            <a:off x="3976356" y="3429000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15"/>
          <p:cNvSpPr/>
          <p:nvPr/>
        </p:nvSpPr>
        <p:spPr>
          <a:xfrm>
            <a:off x="5038777" y="4583405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15"/>
          <p:cNvSpPr/>
          <p:nvPr/>
        </p:nvSpPr>
        <p:spPr>
          <a:xfrm>
            <a:off x="4138401" y="4583406"/>
            <a:ext cx="162045" cy="162045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15"/>
          <p:cNvSpPr/>
          <p:nvPr/>
        </p:nvSpPr>
        <p:spPr>
          <a:xfrm>
            <a:off x="3478645" y="4949935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15"/>
          <p:cNvSpPr/>
          <p:nvPr/>
        </p:nvSpPr>
        <p:spPr>
          <a:xfrm>
            <a:off x="5038778" y="369775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15"/>
          <p:cNvSpPr/>
          <p:nvPr/>
        </p:nvSpPr>
        <p:spPr>
          <a:xfrm>
            <a:off x="7265495" y="3208843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15"/>
          <p:cNvSpPr/>
          <p:nvPr/>
        </p:nvSpPr>
        <p:spPr>
          <a:xfrm>
            <a:off x="8313223" y="359104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15"/>
          <p:cNvSpPr/>
          <p:nvPr/>
        </p:nvSpPr>
        <p:spPr>
          <a:xfrm>
            <a:off x="6709911" y="4745451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5"/>
          <p:cNvSpPr/>
          <p:nvPr/>
        </p:nvSpPr>
        <p:spPr>
          <a:xfrm>
            <a:off x="7346517" y="4441792"/>
            <a:ext cx="162045" cy="162045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15"/>
          <p:cNvSpPr/>
          <p:nvPr/>
        </p:nvSpPr>
        <p:spPr>
          <a:xfrm>
            <a:off x="8206063" y="4432765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6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1: how to match keypoints?</a:t>
            </a:r>
            <a:endParaRPr/>
          </a:p>
        </p:txBody>
      </p:sp>
      <p:pic>
        <p:nvPicPr>
          <p:cNvPr id="271" name="Google Shape;27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19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70013" y="2037146"/>
            <a:ext cx="5530804" cy="3645303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16"/>
          <p:cNvSpPr/>
          <p:nvPr/>
        </p:nvSpPr>
        <p:spPr>
          <a:xfrm>
            <a:off x="3976356" y="3429000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16"/>
          <p:cNvSpPr/>
          <p:nvPr/>
        </p:nvSpPr>
        <p:spPr>
          <a:xfrm>
            <a:off x="5038777" y="458340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16"/>
          <p:cNvSpPr/>
          <p:nvPr/>
        </p:nvSpPr>
        <p:spPr>
          <a:xfrm>
            <a:off x="4138401" y="4583406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16"/>
          <p:cNvSpPr/>
          <p:nvPr/>
        </p:nvSpPr>
        <p:spPr>
          <a:xfrm>
            <a:off x="3478645" y="494993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16"/>
          <p:cNvSpPr/>
          <p:nvPr/>
        </p:nvSpPr>
        <p:spPr>
          <a:xfrm>
            <a:off x="5038778" y="369775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16"/>
          <p:cNvSpPr/>
          <p:nvPr/>
        </p:nvSpPr>
        <p:spPr>
          <a:xfrm>
            <a:off x="7265495" y="3208843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16"/>
          <p:cNvSpPr/>
          <p:nvPr/>
        </p:nvSpPr>
        <p:spPr>
          <a:xfrm>
            <a:off x="8313223" y="359104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16"/>
          <p:cNvSpPr/>
          <p:nvPr/>
        </p:nvSpPr>
        <p:spPr>
          <a:xfrm>
            <a:off x="6709911" y="4745451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16"/>
          <p:cNvSpPr/>
          <p:nvPr/>
        </p:nvSpPr>
        <p:spPr>
          <a:xfrm>
            <a:off x="7346517" y="444179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6"/>
          <p:cNvSpPr/>
          <p:nvPr/>
        </p:nvSpPr>
        <p:spPr>
          <a:xfrm>
            <a:off x="8206063" y="443276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3" name="Google Shape;283;p16"/>
          <p:cNvCxnSpPr>
            <a:stCxn id="273" idx="6"/>
            <a:endCxn id="278" idx="2"/>
          </p:cNvCxnSpPr>
          <p:nvPr/>
        </p:nvCxnSpPr>
        <p:spPr>
          <a:xfrm flipH="1" rot="10800000">
            <a:off x="4138401" y="3289823"/>
            <a:ext cx="3127200" cy="2202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84" name="Google Shape;284;p16"/>
          <p:cNvCxnSpPr>
            <a:stCxn id="277" idx="6"/>
            <a:endCxn id="279" idx="2"/>
          </p:cNvCxnSpPr>
          <p:nvPr/>
        </p:nvCxnSpPr>
        <p:spPr>
          <a:xfrm flipH="1" rot="10800000">
            <a:off x="5200823" y="3671974"/>
            <a:ext cx="3112500" cy="1068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85" name="Google Shape;285;p16"/>
          <p:cNvCxnSpPr/>
          <p:nvPr/>
        </p:nvCxnSpPr>
        <p:spPr>
          <a:xfrm flipH="1" rot="10800000">
            <a:off x="5159992" y="4512598"/>
            <a:ext cx="3046071" cy="141614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86" name="Google Shape;286;p16"/>
          <p:cNvCxnSpPr>
            <a:stCxn id="276" idx="6"/>
          </p:cNvCxnSpPr>
          <p:nvPr/>
        </p:nvCxnSpPr>
        <p:spPr>
          <a:xfrm flipH="1" rot="10800000">
            <a:off x="3640690" y="4826358"/>
            <a:ext cx="3069300" cy="2046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87" name="Google Shape;287;p16"/>
          <p:cNvCxnSpPr/>
          <p:nvPr/>
        </p:nvCxnSpPr>
        <p:spPr>
          <a:xfrm flipH="1" rot="10800000">
            <a:off x="4300446" y="4522815"/>
            <a:ext cx="3046071" cy="141614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7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Problem 2: how to fit images?</a:t>
            </a:r>
            <a:endParaRPr/>
          </a:p>
        </p:txBody>
      </p:sp>
      <p:pic>
        <p:nvPicPr>
          <p:cNvPr id="293" name="Google Shape;29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19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17"/>
          <p:cNvSpPr/>
          <p:nvPr/>
        </p:nvSpPr>
        <p:spPr>
          <a:xfrm>
            <a:off x="3976356" y="3429000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17"/>
          <p:cNvSpPr/>
          <p:nvPr/>
        </p:nvSpPr>
        <p:spPr>
          <a:xfrm>
            <a:off x="5038777" y="458340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17"/>
          <p:cNvSpPr/>
          <p:nvPr/>
        </p:nvSpPr>
        <p:spPr>
          <a:xfrm>
            <a:off x="4138401" y="4583406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17"/>
          <p:cNvSpPr/>
          <p:nvPr/>
        </p:nvSpPr>
        <p:spPr>
          <a:xfrm>
            <a:off x="3478645" y="494993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7"/>
          <p:cNvSpPr/>
          <p:nvPr/>
        </p:nvSpPr>
        <p:spPr>
          <a:xfrm>
            <a:off x="5038778" y="369775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erson standing in front of a building&#10;&#10;Description automatically generated" id="299" name="Google Shape;299;p17"/>
          <p:cNvPicPr preferRelativeResize="0"/>
          <p:nvPr/>
        </p:nvPicPr>
        <p:blipFill rotWithShape="1">
          <a:blip r:embed="rId4">
            <a:alphaModFix/>
          </a:blip>
          <a:srcRect b="0" l="0" r="17847" t="0"/>
          <a:stretch/>
        </p:blipFill>
        <p:spPr>
          <a:xfrm>
            <a:off x="5801123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8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305" name="Google Shape;305;p18"/>
          <p:cNvSpPr txBox="1"/>
          <p:nvPr>
            <p:ph idx="1" type="body"/>
          </p:nvPr>
        </p:nvSpPr>
        <p:spPr>
          <a:xfrm>
            <a:off x="609600" y="1600201"/>
            <a:ext cx="105754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Quick review of keypoints and RANSAC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Panorama formulation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Matching corresponding keypoints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Stitching images together with affine transformation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9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How to know if keypoints are “the same”?</a:t>
            </a:r>
            <a:endParaRPr/>
          </a:p>
        </p:txBody>
      </p:sp>
      <p:pic>
        <p:nvPicPr>
          <p:cNvPr id="311" name="Google Shape;31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19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70013" y="2037146"/>
            <a:ext cx="5530804" cy="3645303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/>
          <p:nvPr/>
        </p:nvSpPr>
        <p:spPr>
          <a:xfrm>
            <a:off x="3976356" y="3429000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19"/>
          <p:cNvSpPr/>
          <p:nvPr/>
        </p:nvSpPr>
        <p:spPr>
          <a:xfrm>
            <a:off x="5038777" y="4583405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19"/>
          <p:cNvSpPr/>
          <p:nvPr/>
        </p:nvSpPr>
        <p:spPr>
          <a:xfrm>
            <a:off x="4138401" y="4583406"/>
            <a:ext cx="162045" cy="162045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19"/>
          <p:cNvSpPr/>
          <p:nvPr/>
        </p:nvSpPr>
        <p:spPr>
          <a:xfrm>
            <a:off x="3478645" y="4949935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19"/>
          <p:cNvSpPr/>
          <p:nvPr/>
        </p:nvSpPr>
        <p:spPr>
          <a:xfrm>
            <a:off x="5038778" y="369775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19"/>
          <p:cNvSpPr/>
          <p:nvPr/>
        </p:nvSpPr>
        <p:spPr>
          <a:xfrm>
            <a:off x="7265495" y="3208843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19"/>
          <p:cNvSpPr/>
          <p:nvPr/>
        </p:nvSpPr>
        <p:spPr>
          <a:xfrm>
            <a:off x="8313223" y="359104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9"/>
          <p:cNvSpPr/>
          <p:nvPr/>
        </p:nvSpPr>
        <p:spPr>
          <a:xfrm>
            <a:off x="6709911" y="4745451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19"/>
          <p:cNvSpPr/>
          <p:nvPr/>
        </p:nvSpPr>
        <p:spPr>
          <a:xfrm>
            <a:off x="7346517" y="4441792"/>
            <a:ext cx="162045" cy="162045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19"/>
          <p:cNvSpPr/>
          <p:nvPr/>
        </p:nvSpPr>
        <p:spPr>
          <a:xfrm>
            <a:off x="8206063" y="4432765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19"/>
          <p:cNvSpPr txBox="1"/>
          <p:nvPr/>
        </p:nvSpPr>
        <p:spPr>
          <a:xfrm>
            <a:off x="3637283" y="5980614"/>
            <a:ext cx="409421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keypoint descriptors!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68" name="Google Shape;68;p2"/>
          <p:cNvSpPr txBox="1"/>
          <p:nvPr>
            <p:ph idx="1" type="body"/>
          </p:nvPr>
        </p:nvSpPr>
        <p:spPr>
          <a:xfrm>
            <a:off x="609600" y="1600201"/>
            <a:ext cx="105754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Quick review of keypoints and RANSAC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Panorama formulation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Matching corresponding keypoints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Stitching images together with affine transformation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0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Matching algorithm</a:t>
            </a:r>
            <a:endParaRPr/>
          </a:p>
        </p:txBody>
      </p:sp>
      <p:sp>
        <p:nvSpPr>
          <p:cNvPr id="329" name="Google Shape;329;p20"/>
          <p:cNvSpPr txBox="1"/>
          <p:nvPr/>
        </p:nvSpPr>
        <p:spPr>
          <a:xfrm>
            <a:off x="3850233" y="5523589"/>
            <a:ext cx="4094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Try this with one for-loop!</a:t>
            </a:r>
            <a:endParaRPr/>
          </a:p>
        </p:txBody>
      </p:sp>
      <p:sp>
        <p:nvSpPr>
          <p:cNvPr id="330" name="Google Shape;330;p20"/>
          <p:cNvSpPr txBox="1"/>
          <p:nvPr>
            <p:ph idx="1" type="body"/>
          </p:nvPr>
        </p:nvSpPr>
        <p:spPr>
          <a:xfrm>
            <a:off x="609600" y="1600200"/>
            <a:ext cx="9888600" cy="3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For every keypoint in image_1</a:t>
            </a:r>
            <a:r>
              <a:rPr lang="en-US"/>
              <a:t>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b="1" lang="en-US"/>
              <a:t>Compute the euclidean distance from every keypoint in image_2</a:t>
            </a:r>
            <a:endParaRPr b="1"/>
          </a:p>
          <a:p>
            <a:pPr indent="-222250" lvl="1" marL="742950" rtl="0" algn="l">
              <a:spcBef>
                <a:spcPts val="56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Sort keypoints by distance</a:t>
            </a:r>
            <a:endParaRPr/>
          </a:p>
          <a:p>
            <a:pPr indent="-222250" lvl="1" marL="742950" rtl="0" algn="l">
              <a:spcBef>
                <a:spcPts val="56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If the first keypoint’s distance is significantly smaller than the second keypoint’s, it’s a match!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Return all eligible matches for keypoints in image_1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1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Matching result</a:t>
            </a:r>
            <a:endParaRPr/>
          </a:p>
        </p:txBody>
      </p:sp>
      <p:pic>
        <p:nvPicPr>
          <p:cNvPr id="336" name="Google Shape;33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19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70013" y="2037146"/>
            <a:ext cx="5530804" cy="3645303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1"/>
          <p:cNvSpPr/>
          <p:nvPr/>
        </p:nvSpPr>
        <p:spPr>
          <a:xfrm>
            <a:off x="3976356" y="3429000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21"/>
          <p:cNvSpPr/>
          <p:nvPr/>
        </p:nvSpPr>
        <p:spPr>
          <a:xfrm>
            <a:off x="5038777" y="458340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21"/>
          <p:cNvSpPr/>
          <p:nvPr/>
        </p:nvSpPr>
        <p:spPr>
          <a:xfrm>
            <a:off x="4138401" y="4583406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21"/>
          <p:cNvSpPr/>
          <p:nvPr/>
        </p:nvSpPr>
        <p:spPr>
          <a:xfrm>
            <a:off x="3478645" y="494993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1"/>
          <p:cNvSpPr/>
          <p:nvPr/>
        </p:nvSpPr>
        <p:spPr>
          <a:xfrm>
            <a:off x="5038778" y="369775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21"/>
          <p:cNvSpPr/>
          <p:nvPr/>
        </p:nvSpPr>
        <p:spPr>
          <a:xfrm>
            <a:off x="7265495" y="3208843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1"/>
          <p:cNvSpPr/>
          <p:nvPr/>
        </p:nvSpPr>
        <p:spPr>
          <a:xfrm>
            <a:off x="8313223" y="359104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1"/>
          <p:cNvSpPr/>
          <p:nvPr/>
        </p:nvSpPr>
        <p:spPr>
          <a:xfrm>
            <a:off x="6709911" y="4745451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21"/>
          <p:cNvSpPr/>
          <p:nvPr/>
        </p:nvSpPr>
        <p:spPr>
          <a:xfrm>
            <a:off x="7346517" y="444179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21"/>
          <p:cNvSpPr/>
          <p:nvPr/>
        </p:nvSpPr>
        <p:spPr>
          <a:xfrm>
            <a:off x="8206063" y="443276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8" name="Google Shape;348;p21"/>
          <p:cNvCxnSpPr>
            <a:stCxn id="338" idx="6"/>
            <a:endCxn id="343" idx="2"/>
          </p:cNvCxnSpPr>
          <p:nvPr/>
        </p:nvCxnSpPr>
        <p:spPr>
          <a:xfrm flipH="1" rot="10800000">
            <a:off x="4138401" y="3289823"/>
            <a:ext cx="3127200" cy="2202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349" name="Google Shape;349;p21"/>
          <p:cNvCxnSpPr>
            <a:stCxn id="342" idx="6"/>
            <a:endCxn id="344" idx="2"/>
          </p:cNvCxnSpPr>
          <p:nvPr/>
        </p:nvCxnSpPr>
        <p:spPr>
          <a:xfrm flipH="1" rot="10800000">
            <a:off x="5200823" y="3671974"/>
            <a:ext cx="3112500" cy="1068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350" name="Google Shape;350;p21"/>
          <p:cNvCxnSpPr/>
          <p:nvPr/>
        </p:nvCxnSpPr>
        <p:spPr>
          <a:xfrm flipH="1" rot="10800000">
            <a:off x="5159992" y="4512598"/>
            <a:ext cx="3046071" cy="141614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351" name="Google Shape;351;p21"/>
          <p:cNvCxnSpPr>
            <a:stCxn id="341" idx="6"/>
          </p:cNvCxnSpPr>
          <p:nvPr/>
        </p:nvCxnSpPr>
        <p:spPr>
          <a:xfrm flipH="1" rot="10800000">
            <a:off x="3640690" y="4826358"/>
            <a:ext cx="3069300" cy="2046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352" name="Google Shape;352;p21"/>
          <p:cNvCxnSpPr/>
          <p:nvPr/>
        </p:nvCxnSpPr>
        <p:spPr>
          <a:xfrm flipH="1" rot="10800000">
            <a:off x="4300446" y="4522815"/>
            <a:ext cx="3046071" cy="141614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2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358" name="Google Shape;358;p22"/>
          <p:cNvSpPr txBox="1"/>
          <p:nvPr>
            <p:ph idx="1" type="body"/>
          </p:nvPr>
        </p:nvSpPr>
        <p:spPr>
          <a:xfrm>
            <a:off x="609600" y="1600201"/>
            <a:ext cx="105754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Quick review of keypoints and RANSAC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Panorama formulation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Matching corresponding keypoints</a:t>
            </a:r>
            <a:endParaRPr>
              <a:solidFill>
                <a:srgbClr val="7F7F7F"/>
              </a:solidFill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Stitching images together with affine transformation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3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Easy case: pictures taken from same angle</a:t>
            </a:r>
            <a:endParaRPr/>
          </a:p>
        </p:txBody>
      </p:sp>
      <p:pic>
        <p:nvPicPr>
          <p:cNvPr id="364" name="Google Shape;36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19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70013" y="2037146"/>
            <a:ext cx="5530804" cy="3645303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3"/>
          <p:cNvSpPr/>
          <p:nvPr/>
        </p:nvSpPr>
        <p:spPr>
          <a:xfrm>
            <a:off x="3976356" y="3429000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23"/>
          <p:cNvSpPr/>
          <p:nvPr/>
        </p:nvSpPr>
        <p:spPr>
          <a:xfrm>
            <a:off x="5038777" y="458340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3"/>
          <p:cNvSpPr/>
          <p:nvPr/>
        </p:nvSpPr>
        <p:spPr>
          <a:xfrm>
            <a:off x="4138401" y="4583406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23"/>
          <p:cNvSpPr/>
          <p:nvPr/>
        </p:nvSpPr>
        <p:spPr>
          <a:xfrm>
            <a:off x="3478645" y="494993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23"/>
          <p:cNvSpPr/>
          <p:nvPr/>
        </p:nvSpPr>
        <p:spPr>
          <a:xfrm>
            <a:off x="5038778" y="369775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23"/>
          <p:cNvSpPr/>
          <p:nvPr/>
        </p:nvSpPr>
        <p:spPr>
          <a:xfrm>
            <a:off x="7265495" y="3208843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23"/>
          <p:cNvSpPr/>
          <p:nvPr/>
        </p:nvSpPr>
        <p:spPr>
          <a:xfrm>
            <a:off x="8313223" y="359104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23"/>
          <p:cNvSpPr/>
          <p:nvPr/>
        </p:nvSpPr>
        <p:spPr>
          <a:xfrm>
            <a:off x="6709911" y="4745451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23"/>
          <p:cNvSpPr/>
          <p:nvPr/>
        </p:nvSpPr>
        <p:spPr>
          <a:xfrm>
            <a:off x="7346517" y="444179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23"/>
          <p:cNvSpPr/>
          <p:nvPr/>
        </p:nvSpPr>
        <p:spPr>
          <a:xfrm>
            <a:off x="8206063" y="443276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4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Hard case: pictures taken from diff angles</a:t>
            </a:r>
            <a:endParaRPr/>
          </a:p>
        </p:txBody>
      </p:sp>
      <p:pic>
        <p:nvPicPr>
          <p:cNvPr id="381" name="Google Shape;38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19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24"/>
          <p:cNvSpPr/>
          <p:nvPr/>
        </p:nvSpPr>
        <p:spPr>
          <a:xfrm>
            <a:off x="3976356" y="3429000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24"/>
          <p:cNvSpPr/>
          <p:nvPr/>
        </p:nvSpPr>
        <p:spPr>
          <a:xfrm>
            <a:off x="5038777" y="458340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24"/>
          <p:cNvSpPr/>
          <p:nvPr/>
        </p:nvSpPr>
        <p:spPr>
          <a:xfrm>
            <a:off x="4138401" y="4583406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24"/>
          <p:cNvSpPr/>
          <p:nvPr/>
        </p:nvSpPr>
        <p:spPr>
          <a:xfrm>
            <a:off x="3478645" y="494993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24"/>
          <p:cNvSpPr/>
          <p:nvPr/>
        </p:nvSpPr>
        <p:spPr>
          <a:xfrm>
            <a:off x="5038778" y="369775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erson standing in front of a building&#10;&#10;Description automatically generated" id="387" name="Google Shape;387;p24"/>
          <p:cNvPicPr preferRelativeResize="0"/>
          <p:nvPr/>
        </p:nvPicPr>
        <p:blipFill rotWithShape="1">
          <a:blip r:embed="rId4">
            <a:alphaModFix/>
          </a:blip>
          <a:srcRect b="0" l="0" r="17847" t="0"/>
          <a:stretch/>
        </p:blipFill>
        <p:spPr>
          <a:xfrm>
            <a:off x="5801123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5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Find transformation between matches</a:t>
            </a:r>
            <a:endParaRPr/>
          </a:p>
        </p:txBody>
      </p:sp>
      <p:sp>
        <p:nvSpPr>
          <p:cNvPr id="393" name="Google Shape;393;p25"/>
          <p:cNvSpPr txBox="1"/>
          <p:nvPr>
            <p:ph idx="1" type="body"/>
          </p:nvPr>
        </p:nvSpPr>
        <p:spPr>
          <a:xfrm>
            <a:off x="609600" y="1600201"/>
            <a:ext cx="10575471" cy="498316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1440" r="0" t="-1526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 </a:t>
            </a:r>
            <a:endParaRPr/>
          </a:p>
        </p:txBody>
      </p:sp>
      <p:graphicFrame>
        <p:nvGraphicFramePr>
          <p:cNvPr id="394" name="Google Shape;394;p25"/>
          <p:cNvGraphicFramePr/>
          <p:nvPr/>
        </p:nvGraphicFramePr>
        <p:xfrm>
          <a:off x="1707908" y="231029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{29746589-6FC0-4B47-B15D-BEF73280D4DA}</a:tableStyleId>
              </a:tblPr>
              <a:tblGrid>
                <a:gridCol w="1035725"/>
                <a:gridCol w="1035725"/>
                <a:gridCol w="1035725"/>
              </a:tblGrid>
              <a:tr h="6522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6522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6522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6522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graphicFrame>
        <p:nvGraphicFramePr>
          <p:cNvPr id="395" name="Google Shape;395;p25"/>
          <p:cNvGraphicFramePr/>
          <p:nvPr/>
        </p:nvGraphicFramePr>
        <p:xfrm>
          <a:off x="6848997" y="231029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{29746589-6FC0-4B47-B15D-BEF73280D4DA}</a:tableStyleId>
              </a:tblPr>
              <a:tblGrid>
                <a:gridCol w="1035725"/>
                <a:gridCol w="1035725"/>
                <a:gridCol w="1035725"/>
              </a:tblGrid>
              <a:tr h="6522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6522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6522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6522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sp>
        <p:nvSpPr>
          <p:cNvPr id="396" name="Google Shape;396;p25"/>
          <p:cNvSpPr/>
          <p:nvPr/>
        </p:nvSpPr>
        <p:spPr>
          <a:xfrm>
            <a:off x="674145" y="3353158"/>
            <a:ext cx="665567" cy="52322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16665" l="-5659" r="-3773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397" name="Google Shape;397;p25"/>
          <p:cNvSpPr/>
          <p:nvPr/>
        </p:nvSpPr>
        <p:spPr>
          <a:xfrm>
            <a:off x="5897335" y="3353158"/>
            <a:ext cx="665567" cy="52322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9521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6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if we have noisy matches?</a:t>
            </a:r>
            <a:endParaRPr/>
          </a:p>
        </p:txBody>
      </p:sp>
      <p:pic>
        <p:nvPicPr>
          <p:cNvPr id="403" name="Google Shape;40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19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70013" y="2037146"/>
            <a:ext cx="5530804" cy="3645303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26"/>
          <p:cNvSpPr/>
          <p:nvPr/>
        </p:nvSpPr>
        <p:spPr>
          <a:xfrm>
            <a:off x="3976356" y="3429000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26"/>
          <p:cNvSpPr/>
          <p:nvPr/>
        </p:nvSpPr>
        <p:spPr>
          <a:xfrm>
            <a:off x="5038777" y="4583405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26"/>
          <p:cNvSpPr/>
          <p:nvPr/>
        </p:nvSpPr>
        <p:spPr>
          <a:xfrm>
            <a:off x="4138401" y="4583406"/>
            <a:ext cx="162045" cy="162045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26"/>
          <p:cNvSpPr/>
          <p:nvPr/>
        </p:nvSpPr>
        <p:spPr>
          <a:xfrm>
            <a:off x="3478645" y="4949935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26"/>
          <p:cNvSpPr/>
          <p:nvPr/>
        </p:nvSpPr>
        <p:spPr>
          <a:xfrm>
            <a:off x="5038778" y="369775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26"/>
          <p:cNvSpPr/>
          <p:nvPr/>
        </p:nvSpPr>
        <p:spPr>
          <a:xfrm>
            <a:off x="7265495" y="3208843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26"/>
          <p:cNvSpPr/>
          <p:nvPr/>
        </p:nvSpPr>
        <p:spPr>
          <a:xfrm>
            <a:off x="8313223" y="359104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26"/>
          <p:cNvSpPr/>
          <p:nvPr/>
        </p:nvSpPr>
        <p:spPr>
          <a:xfrm>
            <a:off x="6709911" y="4745451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26"/>
          <p:cNvSpPr/>
          <p:nvPr/>
        </p:nvSpPr>
        <p:spPr>
          <a:xfrm>
            <a:off x="7346517" y="4441792"/>
            <a:ext cx="162045" cy="162045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26"/>
          <p:cNvSpPr/>
          <p:nvPr/>
        </p:nvSpPr>
        <p:spPr>
          <a:xfrm>
            <a:off x="8206063" y="4432765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26"/>
          <p:cNvSpPr/>
          <p:nvPr/>
        </p:nvSpPr>
        <p:spPr>
          <a:xfrm>
            <a:off x="4410474" y="5111980"/>
            <a:ext cx="162045" cy="162045"/>
          </a:xfrm>
          <a:prstGeom prst="ellipse">
            <a:avLst/>
          </a:prstGeom>
          <a:solidFill>
            <a:srgbClr val="7030A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26"/>
          <p:cNvSpPr/>
          <p:nvPr/>
        </p:nvSpPr>
        <p:spPr>
          <a:xfrm>
            <a:off x="10350216" y="5380127"/>
            <a:ext cx="162045" cy="162045"/>
          </a:xfrm>
          <a:prstGeom prst="ellipse">
            <a:avLst/>
          </a:prstGeom>
          <a:solidFill>
            <a:srgbClr val="7030A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26"/>
          <p:cNvSpPr/>
          <p:nvPr/>
        </p:nvSpPr>
        <p:spPr>
          <a:xfrm>
            <a:off x="5272165" y="4178289"/>
            <a:ext cx="162045" cy="162045"/>
          </a:xfrm>
          <a:prstGeom prst="ellipse">
            <a:avLst/>
          </a:prstGeom>
          <a:solidFill>
            <a:srgbClr val="D99593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26"/>
          <p:cNvSpPr/>
          <p:nvPr/>
        </p:nvSpPr>
        <p:spPr>
          <a:xfrm>
            <a:off x="10188171" y="3627275"/>
            <a:ext cx="162045" cy="162045"/>
          </a:xfrm>
          <a:prstGeom prst="ellipse">
            <a:avLst/>
          </a:prstGeom>
          <a:solidFill>
            <a:srgbClr val="D99593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26"/>
          <p:cNvSpPr/>
          <p:nvPr/>
        </p:nvSpPr>
        <p:spPr>
          <a:xfrm>
            <a:off x="1150272" y="2726378"/>
            <a:ext cx="162045" cy="162045"/>
          </a:xfrm>
          <a:prstGeom prst="ellipse">
            <a:avLst/>
          </a:prstGeom>
          <a:solidFill>
            <a:srgbClr val="C4BD97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26"/>
          <p:cNvSpPr/>
          <p:nvPr/>
        </p:nvSpPr>
        <p:spPr>
          <a:xfrm>
            <a:off x="9867938" y="2813727"/>
            <a:ext cx="162045" cy="162045"/>
          </a:xfrm>
          <a:prstGeom prst="ellipse">
            <a:avLst/>
          </a:prstGeom>
          <a:solidFill>
            <a:srgbClr val="C4BD97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26"/>
          <p:cNvSpPr txBox="1"/>
          <p:nvPr/>
        </p:nvSpPr>
        <p:spPr>
          <a:xfrm>
            <a:off x="2437251" y="5993806"/>
            <a:ext cx="655088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Refine transformation matrix with RANSAC!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7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Pick subset</a:t>
            </a:r>
            <a:endParaRPr/>
          </a:p>
        </p:txBody>
      </p:sp>
      <p:pic>
        <p:nvPicPr>
          <p:cNvPr id="427" name="Google Shape;42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19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70013" y="2037146"/>
            <a:ext cx="5530804" cy="3645303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27"/>
          <p:cNvSpPr/>
          <p:nvPr/>
        </p:nvSpPr>
        <p:spPr>
          <a:xfrm>
            <a:off x="3976356" y="3429000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27"/>
          <p:cNvSpPr/>
          <p:nvPr/>
        </p:nvSpPr>
        <p:spPr>
          <a:xfrm>
            <a:off x="5038777" y="4583405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27"/>
          <p:cNvSpPr/>
          <p:nvPr/>
        </p:nvSpPr>
        <p:spPr>
          <a:xfrm>
            <a:off x="4138401" y="4583406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27"/>
          <p:cNvSpPr/>
          <p:nvPr/>
        </p:nvSpPr>
        <p:spPr>
          <a:xfrm>
            <a:off x="3478645" y="4949935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27"/>
          <p:cNvSpPr/>
          <p:nvPr/>
        </p:nvSpPr>
        <p:spPr>
          <a:xfrm>
            <a:off x="5038778" y="3697752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27"/>
          <p:cNvSpPr/>
          <p:nvPr/>
        </p:nvSpPr>
        <p:spPr>
          <a:xfrm>
            <a:off x="7265495" y="3208843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27"/>
          <p:cNvSpPr/>
          <p:nvPr/>
        </p:nvSpPr>
        <p:spPr>
          <a:xfrm>
            <a:off x="8313223" y="3591045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27"/>
          <p:cNvSpPr/>
          <p:nvPr/>
        </p:nvSpPr>
        <p:spPr>
          <a:xfrm>
            <a:off x="6709911" y="4745451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27"/>
          <p:cNvSpPr/>
          <p:nvPr/>
        </p:nvSpPr>
        <p:spPr>
          <a:xfrm>
            <a:off x="7346517" y="4441792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27"/>
          <p:cNvSpPr/>
          <p:nvPr/>
        </p:nvSpPr>
        <p:spPr>
          <a:xfrm>
            <a:off x="8206063" y="4432765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27"/>
          <p:cNvSpPr/>
          <p:nvPr/>
        </p:nvSpPr>
        <p:spPr>
          <a:xfrm>
            <a:off x="4410474" y="5111980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27"/>
          <p:cNvSpPr/>
          <p:nvPr/>
        </p:nvSpPr>
        <p:spPr>
          <a:xfrm>
            <a:off x="10350216" y="5380127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27"/>
          <p:cNvSpPr/>
          <p:nvPr/>
        </p:nvSpPr>
        <p:spPr>
          <a:xfrm>
            <a:off x="5272165" y="4178289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27"/>
          <p:cNvSpPr/>
          <p:nvPr/>
        </p:nvSpPr>
        <p:spPr>
          <a:xfrm>
            <a:off x="10188171" y="3627275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27"/>
          <p:cNvSpPr/>
          <p:nvPr/>
        </p:nvSpPr>
        <p:spPr>
          <a:xfrm>
            <a:off x="1150272" y="2726378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27"/>
          <p:cNvSpPr/>
          <p:nvPr/>
        </p:nvSpPr>
        <p:spPr>
          <a:xfrm>
            <a:off x="9867938" y="2813727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8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Fit affine matrix and find inliers</a:t>
            </a:r>
            <a:endParaRPr/>
          </a:p>
        </p:txBody>
      </p:sp>
      <p:pic>
        <p:nvPicPr>
          <p:cNvPr id="450" name="Google Shape;45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19" y="2037146"/>
            <a:ext cx="5500377" cy="3651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70013" y="2037146"/>
            <a:ext cx="5530804" cy="3645303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28"/>
          <p:cNvSpPr/>
          <p:nvPr/>
        </p:nvSpPr>
        <p:spPr>
          <a:xfrm>
            <a:off x="3976356" y="3429000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28"/>
          <p:cNvSpPr/>
          <p:nvPr/>
        </p:nvSpPr>
        <p:spPr>
          <a:xfrm>
            <a:off x="5038777" y="4583405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28"/>
          <p:cNvSpPr/>
          <p:nvPr/>
        </p:nvSpPr>
        <p:spPr>
          <a:xfrm>
            <a:off x="4138401" y="4583406"/>
            <a:ext cx="162045" cy="162045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28"/>
          <p:cNvSpPr/>
          <p:nvPr/>
        </p:nvSpPr>
        <p:spPr>
          <a:xfrm>
            <a:off x="3478645" y="4949935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28"/>
          <p:cNvSpPr/>
          <p:nvPr/>
        </p:nvSpPr>
        <p:spPr>
          <a:xfrm>
            <a:off x="5038778" y="3697752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28"/>
          <p:cNvSpPr/>
          <p:nvPr/>
        </p:nvSpPr>
        <p:spPr>
          <a:xfrm>
            <a:off x="7265495" y="3208843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28"/>
          <p:cNvSpPr/>
          <p:nvPr/>
        </p:nvSpPr>
        <p:spPr>
          <a:xfrm>
            <a:off x="8313223" y="359104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28"/>
          <p:cNvSpPr/>
          <p:nvPr/>
        </p:nvSpPr>
        <p:spPr>
          <a:xfrm>
            <a:off x="6709911" y="4745451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28"/>
          <p:cNvSpPr/>
          <p:nvPr/>
        </p:nvSpPr>
        <p:spPr>
          <a:xfrm>
            <a:off x="7346517" y="4441792"/>
            <a:ext cx="162045" cy="162045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28"/>
          <p:cNvSpPr/>
          <p:nvPr/>
        </p:nvSpPr>
        <p:spPr>
          <a:xfrm>
            <a:off x="8206063" y="4432765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28"/>
          <p:cNvSpPr/>
          <p:nvPr/>
        </p:nvSpPr>
        <p:spPr>
          <a:xfrm>
            <a:off x="4410474" y="5111980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28"/>
          <p:cNvSpPr/>
          <p:nvPr/>
        </p:nvSpPr>
        <p:spPr>
          <a:xfrm>
            <a:off x="10350216" y="5380127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28"/>
          <p:cNvSpPr/>
          <p:nvPr/>
        </p:nvSpPr>
        <p:spPr>
          <a:xfrm>
            <a:off x="5272165" y="4178289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28"/>
          <p:cNvSpPr/>
          <p:nvPr/>
        </p:nvSpPr>
        <p:spPr>
          <a:xfrm>
            <a:off x="10188171" y="3627275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28"/>
          <p:cNvSpPr/>
          <p:nvPr/>
        </p:nvSpPr>
        <p:spPr>
          <a:xfrm>
            <a:off x="1150272" y="2726378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28"/>
          <p:cNvSpPr/>
          <p:nvPr/>
        </p:nvSpPr>
        <p:spPr>
          <a:xfrm>
            <a:off x="9867938" y="2813727"/>
            <a:ext cx="162045" cy="162045"/>
          </a:xfrm>
          <a:prstGeom prst="ellipse">
            <a:avLst/>
          </a:prstGeom>
          <a:noFill/>
          <a:ln cap="flat" cmpd="sng" w="19050">
            <a:solidFill>
              <a:srgbClr val="222222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9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Recompute matrix with all inliers and stitch!</a:t>
            </a:r>
            <a:endParaRPr/>
          </a:p>
        </p:txBody>
      </p:sp>
      <p:pic>
        <p:nvPicPr>
          <p:cNvPr descr="A large building&#10;&#10;Description automatically generated" id="473" name="Google Shape;473;p2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874" t="1215"/>
          <a:stretch/>
        </p:blipFill>
        <p:spPr>
          <a:xfrm>
            <a:off x="779477" y="1597307"/>
            <a:ext cx="10054427" cy="4470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74" name="Google Shape;74;p3"/>
          <p:cNvSpPr txBox="1"/>
          <p:nvPr>
            <p:ph idx="1" type="body"/>
          </p:nvPr>
        </p:nvSpPr>
        <p:spPr>
          <a:xfrm>
            <a:off x="609600" y="1600201"/>
            <a:ext cx="105754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Quick review of keypoints and RANSAC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Panorama formulation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Matching corresponding keypoints</a:t>
            </a:r>
            <a:endParaRPr>
              <a:solidFill>
                <a:srgbClr val="7F7F7F"/>
              </a:solidFill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US">
                <a:solidFill>
                  <a:srgbClr val="7F7F7F"/>
                </a:solidFill>
              </a:rPr>
              <a:t>Stitching images together with affine transformation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0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479" name="Google Shape;479;p30"/>
          <p:cNvSpPr txBox="1"/>
          <p:nvPr>
            <p:ph idx="1" type="body"/>
          </p:nvPr>
        </p:nvSpPr>
        <p:spPr>
          <a:xfrm>
            <a:off x="609600" y="1600201"/>
            <a:ext cx="105754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Quick review of keypoints and RANSAC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Panorama formulation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Matching corresponding keypoints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Stitching images together with affine transformation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are keypoints?</a:t>
            </a:r>
            <a:endParaRPr/>
          </a:p>
        </p:txBody>
      </p:sp>
      <p:sp>
        <p:nvSpPr>
          <p:cNvPr id="80" name="Google Shape;80;p4"/>
          <p:cNvSpPr txBox="1"/>
          <p:nvPr>
            <p:ph idx="1" type="body"/>
          </p:nvPr>
        </p:nvSpPr>
        <p:spPr>
          <a:xfrm>
            <a:off x="609600" y="4983164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i="1" lang="en-US"/>
              <a:t>Reliable, unique points in images which can be used to find corresponding regions in different images of the same scene</a:t>
            </a:r>
            <a:endParaRPr/>
          </a:p>
        </p:txBody>
      </p:sp>
      <p:pic>
        <p:nvPicPr>
          <p:cNvPr descr="A view of a city with a mountain in the background&#10;&#10;Description automatically generated" id="81" name="Google Shape;81;p4"/>
          <p:cNvPicPr preferRelativeResize="0"/>
          <p:nvPr/>
        </p:nvPicPr>
        <p:blipFill rotWithShape="1">
          <a:blip r:embed="rId3">
            <a:alphaModFix/>
          </a:blip>
          <a:srcRect b="43965" l="1755" r="57078" t="2195"/>
          <a:stretch/>
        </p:blipFill>
        <p:spPr>
          <a:xfrm>
            <a:off x="1473844" y="1417638"/>
            <a:ext cx="3592913" cy="33029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view of a city with a mountain in the background&#10;&#10;Description automatically generated" id="82" name="Google Shape;82;p4"/>
          <p:cNvPicPr preferRelativeResize="0"/>
          <p:nvPr/>
        </p:nvPicPr>
        <p:blipFill rotWithShape="1">
          <a:blip r:embed="rId3">
            <a:alphaModFix/>
          </a:blip>
          <a:srcRect b="-416" l="52054" r="263" t="35242"/>
          <a:stretch/>
        </p:blipFill>
        <p:spPr>
          <a:xfrm>
            <a:off x="6096000" y="1415832"/>
            <a:ext cx="3441540" cy="330660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4"/>
          <p:cNvSpPr/>
          <p:nvPr/>
        </p:nvSpPr>
        <p:spPr>
          <a:xfrm>
            <a:off x="3629115" y="1782503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4"/>
          <p:cNvSpPr/>
          <p:nvPr/>
        </p:nvSpPr>
        <p:spPr>
          <a:xfrm>
            <a:off x="7579941" y="2988113"/>
            <a:ext cx="162045" cy="16204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4"/>
          <p:cNvSpPr/>
          <p:nvPr/>
        </p:nvSpPr>
        <p:spPr>
          <a:xfrm>
            <a:off x="2060746" y="1959808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4"/>
          <p:cNvSpPr/>
          <p:nvPr/>
        </p:nvSpPr>
        <p:spPr>
          <a:xfrm>
            <a:off x="1784882" y="3512745"/>
            <a:ext cx="162045" cy="162045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4"/>
          <p:cNvSpPr/>
          <p:nvPr/>
        </p:nvSpPr>
        <p:spPr>
          <a:xfrm>
            <a:off x="3189277" y="4301753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4"/>
          <p:cNvSpPr/>
          <p:nvPr/>
        </p:nvSpPr>
        <p:spPr>
          <a:xfrm>
            <a:off x="7208072" y="3567684"/>
            <a:ext cx="162045" cy="162045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4"/>
          <p:cNvSpPr/>
          <p:nvPr/>
        </p:nvSpPr>
        <p:spPr>
          <a:xfrm>
            <a:off x="4286424" y="3226377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4"/>
          <p:cNvSpPr/>
          <p:nvPr/>
        </p:nvSpPr>
        <p:spPr>
          <a:xfrm>
            <a:off x="7816770" y="3266955"/>
            <a:ext cx="162045" cy="16204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4"/>
          <p:cNvSpPr/>
          <p:nvPr/>
        </p:nvSpPr>
        <p:spPr>
          <a:xfrm>
            <a:off x="6984297" y="2954673"/>
            <a:ext cx="162045" cy="162045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4"/>
          <p:cNvSpPr/>
          <p:nvPr/>
        </p:nvSpPr>
        <p:spPr>
          <a:xfrm>
            <a:off x="6625482" y="3368899"/>
            <a:ext cx="162045" cy="162045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Finding keypoints</a:t>
            </a:r>
            <a:endParaRPr/>
          </a:p>
        </p:txBody>
      </p:sp>
      <p:pic>
        <p:nvPicPr>
          <p:cNvPr id="98" name="Google Shape;98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532" y="1917700"/>
            <a:ext cx="3395241" cy="278350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Shape, arrow&#10;&#10;Description automatically generated" id="99" name="Google Shape;99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891" y="1917700"/>
            <a:ext cx="3395242" cy="278350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Diagram&#10;&#10;Description automatically generated" id="100" name="Google Shape;100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24211" y="1917701"/>
            <a:ext cx="3395242" cy="2783508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1" name="Google Shape;101;p5"/>
          <p:cNvSpPr txBox="1"/>
          <p:nvPr/>
        </p:nvSpPr>
        <p:spPr>
          <a:xfrm>
            <a:off x="408972" y="5104435"/>
            <a:ext cx="331036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Harris Corner Detector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gradient Eigenvalues to find corners at a certain scale </a:t>
            </a:r>
            <a:endParaRPr/>
          </a:p>
        </p:txBody>
      </p:sp>
      <p:sp>
        <p:nvSpPr>
          <p:cNvPr id="102" name="Google Shape;102;p5"/>
          <p:cNvSpPr txBox="1"/>
          <p:nvPr/>
        </p:nvSpPr>
        <p:spPr>
          <a:xfrm>
            <a:off x="4066652" y="5104435"/>
            <a:ext cx="331036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Harris-Laplacian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 keypoints using Harris and scale using Laplacian filter</a:t>
            </a:r>
            <a:endParaRPr/>
          </a:p>
        </p:txBody>
      </p:sp>
      <p:sp>
        <p:nvSpPr>
          <p:cNvPr id="103" name="Google Shape;103;p5"/>
          <p:cNvSpPr txBox="1"/>
          <p:nvPr/>
        </p:nvSpPr>
        <p:spPr>
          <a:xfrm>
            <a:off x="7724332" y="5104435"/>
            <a:ext cx="331036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DoG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DoG filters to find keypoints across space and scale</a:t>
            </a:r>
            <a:endParaRPr/>
          </a:p>
        </p:txBody>
      </p:sp>
      <p:sp>
        <p:nvSpPr>
          <p:cNvPr id="104" name="Google Shape;104;p5"/>
          <p:cNvSpPr/>
          <p:nvPr/>
        </p:nvSpPr>
        <p:spPr>
          <a:xfrm rot="5400000">
            <a:off x="7410186" y="-1871500"/>
            <a:ext cx="280972" cy="7052922"/>
          </a:xfrm>
          <a:prstGeom prst="leftBracket">
            <a:avLst>
              <a:gd fmla="val 8333" name="adj"/>
            </a:avLst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5"/>
          <p:cNvSpPr txBox="1"/>
          <p:nvPr/>
        </p:nvSpPr>
        <p:spPr>
          <a:xfrm>
            <a:off x="6593751" y="1346755"/>
            <a:ext cx="1913841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SCALE INVARIANT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Describing keypoints</a:t>
            </a:r>
            <a:endParaRPr/>
          </a:p>
        </p:txBody>
      </p:sp>
      <p:sp>
        <p:nvSpPr>
          <p:cNvPr id="111" name="Google Shape;111;p6"/>
          <p:cNvSpPr txBox="1"/>
          <p:nvPr/>
        </p:nvSpPr>
        <p:spPr>
          <a:xfrm>
            <a:off x="1844233" y="5081286"/>
            <a:ext cx="331036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SIFT Descriptor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Keypoints as histogram of normalize gradient orientation</a:t>
            </a:r>
            <a:endParaRPr/>
          </a:p>
        </p:txBody>
      </p:sp>
      <p:sp>
        <p:nvSpPr>
          <p:cNvPr id="112" name="Google Shape;112;p6"/>
          <p:cNvSpPr txBox="1"/>
          <p:nvPr/>
        </p:nvSpPr>
        <p:spPr>
          <a:xfrm>
            <a:off x="6555130" y="5081286"/>
            <a:ext cx="331036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HoG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Region (or image) as histograms of local gradients</a:t>
            </a:r>
            <a:endParaRPr/>
          </a:p>
        </p:txBody>
      </p:sp>
      <p:pic>
        <p:nvPicPr>
          <p:cNvPr descr="Shape&#10;&#10;Description automatically generated" id="113" name="Google Shape;11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1793" y="1820865"/>
            <a:ext cx="3395240" cy="29720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ware, chain&#10;&#10;Description automatically generated" id="114" name="Google Shape;114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89854" y="1892300"/>
            <a:ext cx="3240912" cy="290061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6"/>
          <p:cNvSpPr/>
          <p:nvPr/>
        </p:nvSpPr>
        <p:spPr>
          <a:xfrm rot="5400000">
            <a:off x="3370541" y="155585"/>
            <a:ext cx="280972" cy="3140518"/>
          </a:xfrm>
          <a:prstGeom prst="leftBracket">
            <a:avLst>
              <a:gd fmla="val 8333" name="adj"/>
            </a:avLst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6"/>
          <p:cNvSpPr txBox="1"/>
          <p:nvPr/>
        </p:nvSpPr>
        <p:spPr>
          <a:xfrm>
            <a:off x="2239280" y="1400692"/>
            <a:ext cx="2543494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ROT. + SCALE INVARIANT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RANSAC – algorithm for model fitting</a:t>
            </a:r>
            <a:endParaRPr/>
          </a:p>
        </p:txBody>
      </p:sp>
      <p:sp>
        <p:nvSpPr>
          <p:cNvPr id="122" name="Google Shape;122;p7"/>
          <p:cNvSpPr txBox="1"/>
          <p:nvPr>
            <p:ph idx="1" type="body"/>
          </p:nvPr>
        </p:nvSpPr>
        <p:spPr>
          <a:xfrm>
            <a:off x="609601" y="1600201"/>
            <a:ext cx="54864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Repeat n times: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Sample and form hypothesis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Find number of inliers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max_inliers, save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Recompute model on inliers</a:t>
            </a:r>
            <a:endParaRPr/>
          </a:p>
        </p:txBody>
      </p:sp>
      <p:cxnSp>
        <p:nvCxnSpPr>
          <p:cNvPr id="123" name="Google Shape;123;p7"/>
          <p:cNvCxnSpPr/>
          <p:nvPr/>
        </p:nvCxnSpPr>
        <p:spPr>
          <a:xfrm rot="10800000">
            <a:off x="6458673" y="1921398"/>
            <a:ext cx="0" cy="3553428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24" name="Google Shape;124;p7"/>
          <p:cNvCxnSpPr/>
          <p:nvPr/>
        </p:nvCxnSpPr>
        <p:spPr>
          <a:xfrm>
            <a:off x="6458673" y="5474826"/>
            <a:ext cx="4120588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25" name="Google Shape;125;p7"/>
          <p:cNvSpPr/>
          <p:nvPr/>
        </p:nvSpPr>
        <p:spPr>
          <a:xfrm>
            <a:off x="6956385" y="4560425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7"/>
          <p:cNvSpPr/>
          <p:nvPr/>
        </p:nvSpPr>
        <p:spPr>
          <a:xfrm>
            <a:off x="7467601" y="3347978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7"/>
          <p:cNvSpPr/>
          <p:nvPr/>
        </p:nvSpPr>
        <p:spPr>
          <a:xfrm>
            <a:off x="8198735" y="3564040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7"/>
          <p:cNvSpPr/>
          <p:nvPr/>
        </p:nvSpPr>
        <p:spPr>
          <a:xfrm>
            <a:off x="8273970" y="290800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7"/>
          <p:cNvSpPr/>
          <p:nvPr/>
        </p:nvSpPr>
        <p:spPr>
          <a:xfrm>
            <a:off x="8819909" y="2643720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7"/>
          <p:cNvSpPr/>
          <p:nvPr/>
        </p:nvSpPr>
        <p:spPr>
          <a:xfrm>
            <a:off x="9284825" y="2724742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7"/>
          <p:cNvSpPr/>
          <p:nvPr/>
        </p:nvSpPr>
        <p:spPr>
          <a:xfrm>
            <a:off x="7689449" y="4313854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7"/>
          <p:cNvSpPr/>
          <p:nvPr/>
        </p:nvSpPr>
        <p:spPr>
          <a:xfrm>
            <a:off x="8983885" y="3938025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7"/>
          <p:cNvSpPr/>
          <p:nvPr/>
        </p:nvSpPr>
        <p:spPr>
          <a:xfrm>
            <a:off x="9064907" y="202723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7"/>
          <p:cNvSpPr/>
          <p:nvPr/>
        </p:nvSpPr>
        <p:spPr>
          <a:xfrm>
            <a:off x="9749743" y="2122312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7"/>
          <p:cNvSpPr/>
          <p:nvPr/>
        </p:nvSpPr>
        <p:spPr>
          <a:xfrm>
            <a:off x="8789045" y="315357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7"/>
          <p:cNvSpPr/>
          <p:nvPr/>
        </p:nvSpPr>
        <p:spPr>
          <a:xfrm>
            <a:off x="6728750" y="519545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7"/>
          <p:cNvSpPr/>
          <p:nvPr/>
        </p:nvSpPr>
        <p:spPr>
          <a:xfrm>
            <a:off x="7394295" y="4706426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RANSAC – algorithm for model fitting</a:t>
            </a:r>
            <a:endParaRPr/>
          </a:p>
        </p:txBody>
      </p:sp>
      <p:sp>
        <p:nvSpPr>
          <p:cNvPr id="143" name="Google Shape;143;p8"/>
          <p:cNvSpPr txBox="1"/>
          <p:nvPr>
            <p:ph idx="1" type="body"/>
          </p:nvPr>
        </p:nvSpPr>
        <p:spPr>
          <a:xfrm>
            <a:off x="609601" y="1600201"/>
            <a:ext cx="54864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Repeat n times: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b="1" lang="en-US"/>
              <a:t>Sample and form hypothesis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Find number of inliers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max_inliers, save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Recompute model on inliers</a:t>
            </a:r>
            <a:endParaRPr/>
          </a:p>
        </p:txBody>
      </p:sp>
      <p:cxnSp>
        <p:nvCxnSpPr>
          <p:cNvPr id="144" name="Google Shape;144;p8"/>
          <p:cNvCxnSpPr/>
          <p:nvPr/>
        </p:nvCxnSpPr>
        <p:spPr>
          <a:xfrm rot="10800000">
            <a:off x="6458673" y="1921398"/>
            <a:ext cx="0" cy="3553428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45" name="Google Shape;145;p8"/>
          <p:cNvCxnSpPr/>
          <p:nvPr/>
        </p:nvCxnSpPr>
        <p:spPr>
          <a:xfrm>
            <a:off x="6458673" y="5474826"/>
            <a:ext cx="4120588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46" name="Google Shape;146;p8"/>
          <p:cNvSpPr/>
          <p:nvPr/>
        </p:nvSpPr>
        <p:spPr>
          <a:xfrm>
            <a:off x="6956385" y="4560425"/>
            <a:ext cx="81022" cy="81022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8"/>
          <p:cNvSpPr/>
          <p:nvPr/>
        </p:nvSpPr>
        <p:spPr>
          <a:xfrm>
            <a:off x="7467601" y="3347978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8"/>
          <p:cNvSpPr/>
          <p:nvPr/>
        </p:nvSpPr>
        <p:spPr>
          <a:xfrm>
            <a:off x="8198735" y="3564040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8"/>
          <p:cNvSpPr/>
          <p:nvPr/>
        </p:nvSpPr>
        <p:spPr>
          <a:xfrm>
            <a:off x="8273970" y="290800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8"/>
          <p:cNvSpPr/>
          <p:nvPr/>
        </p:nvSpPr>
        <p:spPr>
          <a:xfrm>
            <a:off x="8819909" y="2643720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8"/>
          <p:cNvSpPr/>
          <p:nvPr/>
        </p:nvSpPr>
        <p:spPr>
          <a:xfrm>
            <a:off x="9284825" y="2724742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8"/>
          <p:cNvSpPr/>
          <p:nvPr/>
        </p:nvSpPr>
        <p:spPr>
          <a:xfrm>
            <a:off x="7689449" y="4313854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8"/>
          <p:cNvSpPr/>
          <p:nvPr/>
        </p:nvSpPr>
        <p:spPr>
          <a:xfrm>
            <a:off x="8983885" y="3938025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9064907" y="202723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8"/>
          <p:cNvSpPr/>
          <p:nvPr/>
        </p:nvSpPr>
        <p:spPr>
          <a:xfrm>
            <a:off x="9749743" y="2122312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8"/>
          <p:cNvSpPr/>
          <p:nvPr/>
        </p:nvSpPr>
        <p:spPr>
          <a:xfrm>
            <a:off x="8789045" y="3153579"/>
            <a:ext cx="81022" cy="81022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8"/>
          <p:cNvSpPr/>
          <p:nvPr/>
        </p:nvSpPr>
        <p:spPr>
          <a:xfrm>
            <a:off x="6728750" y="519545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8"/>
          <p:cNvSpPr/>
          <p:nvPr/>
        </p:nvSpPr>
        <p:spPr>
          <a:xfrm>
            <a:off x="7394295" y="4706426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9" name="Google Shape;159;p8"/>
          <p:cNvCxnSpPr/>
          <p:nvPr/>
        </p:nvCxnSpPr>
        <p:spPr>
          <a:xfrm flipH="1" rot="10800000">
            <a:off x="6539696" y="1840376"/>
            <a:ext cx="4039565" cy="3113589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"/>
          <p:cNvSpPr txBox="1"/>
          <p:nvPr>
            <p:ph type="title"/>
          </p:nvPr>
        </p:nvSpPr>
        <p:spPr>
          <a:xfrm>
            <a:off x="609600" y="274638"/>
            <a:ext cx="1057547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RANSAC – algorithm for model fitting</a:t>
            </a:r>
            <a:endParaRPr/>
          </a:p>
        </p:txBody>
      </p:sp>
      <p:sp>
        <p:nvSpPr>
          <p:cNvPr id="165" name="Google Shape;165;p9"/>
          <p:cNvSpPr txBox="1"/>
          <p:nvPr>
            <p:ph idx="1" type="body"/>
          </p:nvPr>
        </p:nvSpPr>
        <p:spPr>
          <a:xfrm>
            <a:off x="609601" y="1600201"/>
            <a:ext cx="54864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Repeat n times: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Sample and form hypothesis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b="1" lang="en-US"/>
              <a:t>Find number of inliers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max_inliers, save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Recompute model on inliers</a:t>
            </a:r>
            <a:endParaRPr/>
          </a:p>
        </p:txBody>
      </p:sp>
      <p:cxnSp>
        <p:nvCxnSpPr>
          <p:cNvPr id="166" name="Google Shape;166;p9"/>
          <p:cNvCxnSpPr/>
          <p:nvPr/>
        </p:nvCxnSpPr>
        <p:spPr>
          <a:xfrm rot="10800000">
            <a:off x="6458673" y="1921398"/>
            <a:ext cx="0" cy="3553428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7" name="Google Shape;167;p9"/>
          <p:cNvCxnSpPr/>
          <p:nvPr/>
        </p:nvCxnSpPr>
        <p:spPr>
          <a:xfrm>
            <a:off x="6458673" y="5474826"/>
            <a:ext cx="4120588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68" name="Google Shape;168;p9"/>
          <p:cNvSpPr/>
          <p:nvPr/>
        </p:nvSpPr>
        <p:spPr>
          <a:xfrm>
            <a:off x="6956385" y="4560425"/>
            <a:ext cx="81022" cy="81022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9"/>
          <p:cNvSpPr/>
          <p:nvPr/>
        </p:nvSpPr>
        <p:spPr>
          <a:xfrm>
            <a:off x="7467601" y="3347978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9"/>
          <p:cNvSpPr/>
          <p:nvPr/>
        </p:nvSpPr>
        <p:spPr>
          <a:xfrm>
            <a:off x="8198735" y="3564040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9"/>
          <p:cNvSpPr/>
          <p:nvPr/>
        </p:nvSpPr>
        <p:spPr>
          <a:xfrm>
            <a:off x="8273970" y="290800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9"/>
          <p:cNvSpPr/>
          <p:nvPr/>
        </p:nvSpPr>
        <p:spPr>
          <a:xfrm>
            <a:off x="8819909" y="2643720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9"/>
          <p:cNvSpPr/>
          <p:nvPr/>
        </p:nvSpPr>
        <p:spPr>
          <a:xfrm>
            <a:off x="9284825" y="2724742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9"/>
          <p:cNvSpPr/>
          <p:nvPr/>
        </p:nvSpPr>
        <p:spPr>
          <a:xfrm>
            <a:off x="7689449" y="4313854"/>
            <a:ext cx="81022" cy="81022"/>
          </a:xfrm>
          <a:prstGeom prst="ellipse">
            <a:avLst/>
          </a:prstGeom>
          <a:solidFill>
            <a:srgbClr val="00B05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9"/>
          <p:cNvSpPr/>
          <p:nvPr/>
        </p:nvSpPr>
        <p:spPr>
          <a:xfrm>
            <a:off x="8983885" y="3938025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9"/>
          <p:cNvSpPr/>
          <p:nvPr/>
        </p:nvSpPr>
        <p:spPr>
          <a:xfrm>
            <a:off x="9064907" y="202723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9"/>
          <p:cNvSpPr/>
          <p:nvPr/>
        </p:nvSpPr>
        <p:spPr>
          <a:xfrm>
            <a:off x="9749743" y="2122312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9"/>
          <p:cNvSpPr/>
          <p:nvPr/>
        </p:nvSpPr>
        <p:spPr>
          <a:xfrm>
            <a:off x="8789045" y="3153579"/>
            <a:ext cx="81022" cy="81022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9"/>
          <p:cNvSpPr/>
          <p:nvPr/>
        </p:nvSpPr>
        <p:spPr>
          <a:xfrm>
            <a:off x="6728750" y="5195459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9"/>
          <p:cNvSpPr/>
          <p:nvPr/>
        </p:nvSpPr>
        <p:spPr>
          <a:xfrm>
            <a:off x="7394295" y="4706426"/>
            <a:ext cx="81022" cy="81022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1" name="Google Shape;181;p9"/>
          <p:cNvCxnSpPr/>
          <p:nvPr/>
        </p:nvCxnSpPr>
        <p:spPr>
          <a:xfrm flipH="1" rot="10800000">
            <a:off x="6761545" y="2088267"/>
            <a:ext cx="4039565" cy="3113589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82" name="Google Shape;182;p9"/>
          <p:cNvCxnSpPr/>
          <p:nvPr/>
        </p:nvCxnSpPr>
        <p:spPr>
          <a:xfrm flipH="1" rot="10800000">
            <a:off x="6219463" y="1628044"/>
            <a:ext cx="4039565" cy="3113589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83" name="Google Shape;183;p9"/>
          <p:cNvCxnSpPr/>
          <p:nvPr/>
        </p:nvCxnSpPr>
        <p:spPr>
          <a:xfrm flipH="1" rot="10800000">
            <a:off x="6539696" y="1840376"/>
            <a:ext cx="4039565" cy="3113589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S223B_slides_templat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